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75" r:id="rId3"/>
    <p:sldId id="367" r:id="rId4"/>
    <p:sldId id="284" r:id="rId5"/>
    <p:sldId id="285" r:id="rId6"/>
    <p:sldId id="286" r:id="rId7"/>
    <p:sldId id="288" r:id="rId8"/>
    <p:sldId id="287" r:id="rId9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0066" y="294259"/>
            <a:ext cx="2483866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6939" y="4969840"/>
            <a:ext cx="7310120" cy="941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710" y="1995297"/>
            <a:ext cx="3285490" cy="422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5028" y="1949323"/>
            <a:ext cx="3496309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3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755463"/>
          </a:xfrm>
        </p:spPr>
        <p:txBody>
          <a:bodyPr lIns="0" tIns="0" rIns="0" bIns="0"/>
          <a:lstStyle>
            <a:lvl1pPr>
              <a:defRPr sz="4909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4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3185" y="446658"/>
            <a:ext cx="643762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4" y="1790141"/>
            <a:ext cx="809625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601" y="767714"/>
            <a:ext cx="543679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1719">
        <a:defRPr>
          <a:latin typeface="+mn-lt"/>
          <a:ea typeface="+mn-ea"/>
          <a:cs typeface="+mn-cs"/>
        </a:defRPr>
      </a:lvl2pPr>
      <a:lvl3pPr marL="623438">
        <a:defRPr>
          <a:latin typeface="+mn-lt"/>
          <a:ea typeface="+mn-ea"/>
          <a:cs typeface="+mn-cs"/>
        </a:defRPr>
      </a:lvl3pPr>
      <a:lvl4pPr marL="935157">
        <a:defRPr>
          <a:latin typeface="+mn-lt"/>
          <a:ea typeface="+mn-ea"/>
          <a:cs typeface="+mn-cs"/>
        </a:defRPr>
      </a:lvl4pPr>
      <a:lvl5pPr marL="1246876">
        <a:defRPr>
          <a:latin typeface="+mn-lt"/>
          <a:ea typeface="+mn-ea"/>
          <a:cs typeface="+mn-cs"/>
        </a:defRPr>
      </a:lvl5pPr>
      <a:lvl6pPr marL="1558595">
        <a:defRPr>
          <a:latin typeface="+mn-lt"/>
          <a:ea typeface="+mn-ea"/>
          <a:cs typeface="+mn-cs"/>
        </a:defRPr>
      </a:lvl6pPr>
      <a:lvl7pPr marL="1870314">
        <a:defRPr>
          <a:latin typeface="+mn-lt"/>
          <a:ea typeface="+mn-ea"/>
          <a:cs typeface="+mn-cs"/>
        </a:defRPr>
      </a:lvl7pPr>
      <a:lvl8pPr marL="2182033">
        <a:defRPr>
          <a:latin typeface="+mn-lt"/>
          <a:ea typeface="+mn-ea"/>
          <a:cs typeface="+mn-cs"/>
        </a:defRPr>
      </a:lvl8pPr>
      <a:lvl9pPr marL="24937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37" y="523442"/>
            <a:ext cx="3706906" cy="2119346"/>
          </a:xfrm>
          <a:prstGeom prst="rect">
            <a:avLst/>
          </a:prstGeom>
        </p:spPr>
        <p:txBody>
          <a:bodyPr vert="horz" wrap="square" lIns="0" tIns="12556" rIns="0" bIns="0" rtlCol="0">
            <a:spAutoFit/>
          </a:bodyPr>
          <a:lstStyle/>
          <a:p>
            <a:pPr marL="7793" marR="3464" algn="ctr">
              <a:lnSpc>
                <a:spcPts val="6095"/>
              </a:lnSpc>
              <a:spcBef>
                <a:spcPts val="99"/>
              </a:spcBef>
            </a:pPr>
            <a:r>
              <a:rPr spc="-3" dirty="0"/>
              <a:t>Advance  Electronic</a:t>
            </a:r>
            <a:r>
              <a:rPr spc="-48" dirty="0"/>
              <a:t> </a:t>
            </a:r>
            <a:r>
              <a:rPr spc="-3" dirty="0"/>
              <a:t>I</a:t>
            </a:r>
          </a:p>
          <a:p>
            <a:pPr algn="ctr">
              <a:spcBef>
                <a:spcPts val="290"/>
              </a:spcBef>
            </a:pPr>
            <a:r>
              <a:rPr sz="3273" b="0" spc="-3" dirty="0">
                <a:latin typeface="Courier New"/>
                <a:cs typeface="Courier New"/>
              </a:rPr>
              <a:t>THIRD</a:t>
            </a:r>
            <a:r>
              <a:rPr sz="3273" b="0" spc="-34" dirty="0">
                <a:latin typeface="Courier New"/>
                <a:cs typeface="Courier New"/>
              </a:rPr>
              <a:t> </a:t>
            </a:r>
            <a:r>
              <a:rPr sz="3273" b="0" spc="-3" dirty="0">
                <a:latin typeface="Courier New"/>
                <a:cs typeface="Courier New"/>
              </a:rPr>
              <a:t>YEAR</a:t>
            </a:r>
            <a:endParaRPr sz="3273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2" y="4375092"/>
            <a:ext cx="64077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8743" y="4375092"/>
            <a:ext cx="733425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</a:t>
            </a:r>
            <a:r>
              <a:rPr sz="818" spc="17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934" y="4109648"/>
            <a:ext cx="2486891" cy="514663"/>
          </a:xfrm>
          <a:prstGeom prst="rect">
            <a:avLst/>
          </a:prstGeom>
        </p:spPr>
        <p:txBody>
          <a:bodyPr vert="horz" wrap="square" lIns="0" tIns="70139" rIns="0" bIns="0" rtlCol="0">
            <a:spAutoFit/>
          </a:bodyPr>
          <a:lstStyle/>
          <a:p>
            <a:pPr marL="41563" defTabSz="623438">
              <a:spcBef>
                <a:spcPts val="552"/>
              </a:spcBef>
            </a:pPr>
            <a:r>
              <a:rPr sz="784" b="1" i="1" spc="109" dirty="0">
                <a:solidFill>
                  <a:prstClr val="black"/>
                </a:solidFill>
                <a:latin typeface="Times New Roman"/>
                <a:cs typeface="Times New Roman"/>
              </a:rPr>
              <a:t>Main</a:t>
            </a:r>
            <a:r>
              <a:rPr sz="784" b="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784" b="1" i="1" spc="58" dirty="0">
                <a:solidFill>
                  <a:prstClr val="black"/>
                </a:solidFill>
                <a:latin typeface="Times New Roman"/>
                <a:cs typeface="Times New Roman"/>
              </a:rPr>
              <a:t>References:</a:t>
            </a:r>
            <a:endParaRPr sz="78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4085" marR="3464" indent="-155859" defTabSz="623438">
              <a:lnSpc>
                <a:spcPts val="927"/>
              </a:lnSpc>
              <a:spcBef>
                <a:spcPts val="740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1- </a:t>
            </a:r>
            <a:r>
              <a:rPr sz="682" i="1" spc="99" dirty="0">
                <a:solidFill>
                  <a:prstClr val="black"/>
                </a:solidFill>
                <a:latin typeface="Times New Roman"/>
                <a:cs typeface="Times New Roman"/>
              </a:rPr>
              <a:t>Robert 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L.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Boylestad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72" dirty="0">
                <a:solidFill>
                  <a:prstClr val="black"/>
                </a:solidFill>
                <a:latin typeface="Times New Roman"/>
                <a:cs typeface="Times New Roman"/>
              </a:rPr>
              <a:t>Louis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Nashelsky</a:t>
            </a:r>
            <a:r>
              <a:rPr sz="818" spc="92" dirty="0">
                <a:solidFill>
                  <a:prstClr val="black"/>
                </a:solidFill>
                <a:latin typeface="Courier New"/>
                <a:cs typeface="Courier New"/>
              </a:rPr>
              <a:t>,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Circuit Theory</a:t>
            </a:r>
            <a:r>
              <a:rPr sz="818" spc="-10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9934" y="4607849"/>
            <a:ext cx="1805853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2-</a:t>
            </a:r>
            <a:r>
              <a:rPr sz="920" spc="-443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682" i="1" spc="102" dirty="0">
                <a:solidFill>
                  <a:prstClr val="black"/>
                </a:solidFill>
                <a:latin typeface="Times New Roman"/>
                <a:cs typeface="Times New Roman"/>
              </a:rPr>
              <a:t>Thomas</a:t>
            </a:r>
            <a:r>
              <a:rPr sz="682" i="1" spc="48" dirty="0">
                <a:solidFill>
                  <a:prstClr val="black"/>
                </a:solidFill>
                <a:latin typeface="Times New Roman"/>
                <a:cs typeface="Times New Roman"/>
              </a:rPr>
              <a:t> L.</a:t>
            </a:r>
            <a:r>
              <a:rPr sz="682" i="1" spc="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682" i="1" spc="75" dirty="0">
                <a:solidFill>
                  <a:prstClr val="black"/>
                </a:solidFill>
                <a:latin typeface="Times New Roman"/>
                <a:cs typeface="Times New Roman"/>
              </a:rPr>
              <a:t>Floyd</a:t>
            </a:r>
            <a:r>
              <a:rPr sz="818" spc="75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14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 Electronic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3024" y="4621357"/>
            <a:ext cx="952933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Devices. CCV</a:t>
            </a:r>
            <a:r>
              <a:rPr sz="818" spc="-58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9934" y="4736696"/>
            <a:ext cx="4076267" cy="150758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 defTabSz="623438">
              <a:spcBef>
                <a:spcPts val="72"/>
              </a:spcBef>
            </a:pPr>
            <a:r>
              <a:rPr sz="920" dirty="0">
                <a:solidFill>
                  <a:prstClr val="black"/>
                </a:solidFill>
                <a:latin typeface="Courier New"/>
                <a:cs typeface="Courier New"/>
              </a:rPr>
              <a:t>3- </a:t>
            </a:r>
            <a:r>
              <a:rPr sz="682" i="1" spc="112" dirty="0">
                <a:solidFill>
                  <a:prstClr val="black"/>
                </a:solidFill>
                <a:latin typeface="Times New Roman"/>
                <a:cs typeface="Times New Roman"/>
              </a:rPr>
              <a:t>Adel </a:t>
            </a:r>
            <a:r>
              <a:rPr sz="682" i="1" spc="37" dirty="0">
                <a:solidFill>
                  <a:prstClr val="black"/>
                </a:solidFill>
                <a:latin typeface="Times New Roman"/>
                <a:cs typeface="Times New Roman"/>
              </a:rPr>
              <a:t>S. </a:t>
            </a:r>
            <a:r>
              <a:rPr sz="682" i="1" spc="92" dirty="0">
                <a:solidFill>
                  <a:prstClr val="black"/>
                </a:solidFill>
                <a:latin typeface="Times New Roman"/>
                <a:cs typeface="Times New Roman"/>
              </a:rPr>
              <a:t>Sedra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and </a:t>
            </a:r>
            <a:r>
              <a:rPr sz="682" i="1" spc="123" dirty="0">
                <a:solidFill>
                  <a:prstClr val="black"/>
                </a:solidFill>
                <a:latin typeface="Times New Roman"/>
                <a:cs typeface="Times New Roman"/>
              </a:rPr>
              <a:t>Kenneth </a:t>
            </a:r>
            <a:r>
              <a:rPr sz="682" i="1" spc="61" dirty="0">
                <a:solidFill>
                  <a:prstClr val="black"/>
                </a:solidFill>
                <a:latin typeface="Times New Roman"/>
                <a:cs typeface="Times New Roman"/>
              </a:rPr>
              <a:t>Carless </a:t>
            </a:r>
            <a:r>
              <a:rPr sz="682" i="1" spc="89" dirty="0">
                <a:solidFill>
                  <a:prstClr val="black"/>
                </a:solidFill>
                <a:latin typeface="Times New Roman"/>
                <a:cs typeface="Times New Roman"/>
              </a:rPr>
              <a:t>Smith</a:t>
            </a:r>
            <a:r>
              <a:rPr sz="818" spc="89" dirty="0">
                <a:solidFill>
                  <a:prstClr val="black"/>
                </a:solidFill>
                <a:latin typeface="Courier New"/>
                <a:cs typeface="Courier New"/>
              </a:rPr>
              <a:t>,</a:t>
            </a:r>
            <a:r>
              <a:rPr sz="818" spc="-337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sz="818" dirty="0">
                <a:solidFill>
                  <a:prstClr val="black"/>
                </a:solidFill>
                <a:latin typeface="Courier New"/>
                <a:cs typeface="Courier New"/>
              </a:rPr>
              <a:t>“ </a:t>
            </a:r>
            <a:r>
              <a:rPr sz="818" spc="-3" dirty="0">
                <a:solidFill>
                  <a:prstClr val="black"/>
                </a:solidFill>
                <a:latin typeface="Courier New"/>
                <a:cs typeface="Courier New"/>
              </a:rPr>
              <a:t>Microelectronic circuits “.</a:t>
            </a:r>
            <a:endParaRPr sz="818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21192" y="3466165"/>
            <a:ext cx="1349952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748991" algn="l"/>
              </a:tabLst>
            </a:pPr>
            <a:r>
              <a:rPr sz="1227" b="1" i="1" spc="-27" dirty="0">
                <a:solidFill>
                  <a:prstClr val="black"/>
                </a:solidFill>
                <a:latin typeface="Arial"/>
                <a:cs typeface="Arial"/>
              </a:rPr>
              <a:t>Lecturer:	</a:t>
            </a:r>
            <a:r>
              <a:rPr sz="1227" b="1" i="1" spc="-136" dirty="0">
                <a:solidFill>
                  <a:prstClr val="black"/>
                </a:solidFill>
                <a:latin typeface="Arial"/>
                <a:cs typeface="Arial"/>
              </a:rPr>
              <a:t>Abbas</a:t>
            </a:r>
            <a:r>
              <a:rPr sz="1227" b="1" i="1" spc="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27" b="1" i="1" spc="-99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6564" y="3466165"/>
            <a:ext cx="486208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227" b="1" i="1" spc="-184" dirty="0">
                <a:solidFill>
                  <a:prstClr val="black"/>
                </a:solidFill>
                <a:latin typeface="Arial"/>
                <a:cs typeface="Arial"/>
              </a:rPr>
              <a:t>Hameed</a:t>
            </a:r>
            <a:endParaRPr sz="1227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Electronic Devices and Circuit Theory 11th Ed., Robert L. </a:t>
            </a:r>
            <a:r>
              <a:rPr lang="en-US" dirty="0" err="1"/>
              <a:t>Boylestad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36748" y="1676400"/>
            <a:ext cx="3035807" cy="154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1" y="1866341"/>
            <a:ext cx="79460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u="none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Frequency Response</a:t>
            </a:r>
            <a:endParaRPr sz="7200" u="none" dirty="0">
              <a:solidFill>
                <a:srgbClr val="FFFF00"/>
              </a:solidFill>
              <a:latin typeface="Bell MT" panose="02020503060305020303" pitchFamily="18" charset="0"/>
              <a:cs typeface="Akhbar MT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1D3CF-5E21-4B85-A934-A3B2179E92BB}"/>
              </a:ext>
            </a:extLst>
          </p:cNvPr>
          <p:cNvSpPr txBox="1"/>
          <p:nvPr/>
        </p:nvSpPr>
        <p:spPr>
          <a:xfrm>
            <a:off x="5277729" y="3218571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  BJT and JFET</a:t>
            </a:r>
            <a:endParaRPr lang="ar-IQ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90A0B-2A8C-4A63-AC21-12948A15B149}"/>
              </a:ext>
            </a:extLst>
          </p:cNvPr>
          <p:cNvSpPr txBox="1"/>
          <p:nvPr/>
        </p:nvSpPr>
        <p:spPr>
          <a:xfrm>
            <a:off x="152400" y="5450209"/>
            <a:ext cx="78592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1- Electronic Devices and Circuit Theory       by   Robert L. </a:t>
            </a:r>
            <a:r>
              <a:rPr lang="en-US" sz="2000" dirty="0" err="1">
                <a:solidFill>
                  <a:schemeClr val="bg1"/>
                </a:solidFill>
              </a:rPr>
              <a:t>Boylestad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2- Electronic  Devices. CCV                               by   Thomas L. Floyd</a:t>
            </a:r>
          </a:p>
          <a:p>
            <a:r>
              <a:rPr lang="en-US" sz="2000" dirty="0">
                <a:solidFill>
                  <a:schemeClr val="bg1"/>
                </a:solidFill>
              </a:rPr>
              <a:t>3- Microelectronic Circuits                               by   </a:t>
            </a:r>
            <a:r>
              <a:rPr lang="en-US" sz="2000" dirty="0" err="1">
                <a:solidFill>
                  <a:schemeClr val="bg1"/>
                </a:solidFill>
              </a:rPr>
              <a:t>Sedra</a:t>
            </a:r>
            <a:r>
              <a:rPr lang="en-US" sz="2000" dirty="0">
                <a:solidFill>
                  <a:schemeClr val="bg1"/>
                </a:solidFill>
              </a:rPr>
              <a:t>/Smith</a:t>
            </a:r>
            <a:endParaRPr lang="ar-IQ" sz="2000" dirty="0">
              <a:solidFill>
                <a:schemeClr val="bg1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A621CBE-1140-41D2-95A0-68AA0E14D47D}"/>
              </a:ext>
            </a:extLst>
          </p:cNvPr>
          <p:cNvSpPr txBox="1">
            <a:spLocks/>
          </p:cNvSpPr>
          <p:nvPr/>
        </p:nvSpPr>
        <p:spPr>
          <a:xfrm>
            <a:off x="375698" y="3787941"/>
            <a:ext cx="839260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0" i="0" u="heavy">
                <a:solidFill>
                  <a:srgbClr val="00AFEF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6600" u="none" kern="0" dirty="0" err="1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Lect</a:t>
            </a:r>
            <a:r>
              <a:rPr lang="en-US" sz="6600" u="none" kern="0" dirty="0">
                <a:solidFill>
                  <a:srgbClr val="FFFF00"/>
                </a:solidFill>
                <a:latin typeface="Bell MT" panose="02020503060305020303" pitchFamily="18" charset="0"/>
                <a:cs typeface="Akhbar MT" pitchFamily="2" charset="-78"/>
              </a:rPr>
              <a:t> 5 high freq. region</a:t>
            </a:r>
          </a:p>
        </p:txBody>
      </p:sp>
    </p:spTree>
    <p:extLst>
      <p:ext uri="{BB962C8B-B14F-4D97-AF65-F5344CB8AC3E}">
        <p14:creationId xmlns:p14="http://schemas.microsoft.com/office/powerpoint/2010/main" val="243952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47599"/>
            <a:ext cx="5723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none" dirty="0">
                <a:solidFill>
                  <a:schemeClr val="bg1"/>
                </a:solidFill>
              </a:rPr>
              <a:t>MILLER EFFECT CAPACITANCE</a:t>
            </a:r>
            <a:endParaRPr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F05B3-5BF1-4627-A1BC-DC079217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673"/>
            <a:ext cx="4724400" cy="3525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BA086-21E3-4C82-AAF6-45D4C473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53" y="3352801"/>
            <a:ext cx="4485148" cy="3505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A2E9C-6032-472B-977C-CF47FD4E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388" y="6019801"/>
            <a:ext cx="2267465" cy="806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E4C48-1BF3-4255-A3A8-03502342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081673"/>
            <a:ext cx="2573430" cy="5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47599"/>
            <a:ext cx="9067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none" dirty="0">
                <a:solidFill>
                  <a:schemeClr val="bg1"/>
                </a:solidFill>
              </a:rPr>
              <a:t>HIGH-FREQUENCY RESPONSE—BJT AMPLIFIER</a:t>
            </a:r>
            <a:endParaRPr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FA2C4-83E4-499D-9297-68CA9164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1640"/>
            <a:ext cx="9143999" cy="58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9438" y="347599"/>
            <a:ext cx="331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35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F7A9A-9157-4115-B62C-0470AE97E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19"/>
            <a:ext cx="9144000" cy="3826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BD9047-F36D-4FCA-A740-E6F2AD0E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47542"/>
            <a:ext cx="6400800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6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59517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u="none" dirty="0">
                <a:solidFill>
                  <a:schemeClr val="bg1"/>
                </a:solidFill>
              </a:rPr>
              <a:t>h </a:t>
            </a:r>
            <a:r>
              <a:rPr lang="en-US" i="1" u="none" dirty="0" err="1">
                <a:solidFill>
                  <a:schemeClr val="bg1"/>
                </a:solidFill>
              </a:rPr>
              <a:t>fe</a:t>
            </a:r>
            <a:r>
              <a:rPr lang="en-US" i="1" u="none" dirty="0">
                <a:solidFill>
                  <a:schemeClr val="bg1"/>
                </a:solidFill>
              </a:rPr>
              <a:t> </a:t>
            </a:r>
            <a:r>
              <a:rPr lang="en-US" u="none" dirty="0">
                <a:solidFill>
                  <a:schemeClr val="bg1"/>
                </a:solidFill>
              </a:rPr>
              <a:t>(or B) Variation</a:t>
            </a:r>
            <a:endParaRPr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A7430-A923-4841-8471-5B978684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"/>
            <a:ext cx="1932256" cy="85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12CA4-2174-4544-AD09-FA37069BB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34293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10D3D-B457-408C-B1A4-7E32D376D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0"/>
            <a:ext cx="565785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A3E9B-EE82-4194-9308-A274720BA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43085"/>
            <a:ext cx="3505200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47599"/>
            <a:ext cx="8763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none" dirty="0">
                <a:solidFill>
                  <a:schemeClr val="bg1"/>
                </a:solidFill>
              </a:rPr>
              <a:t>HIGH-FREQUENCY RESPONSE—FET</a:t>
            </a:r>
            <a:endParaRPr spc="-135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8E838-6F1A-4BCC-BC1B-63A2928B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" y="913249"/>
            <a:ext cx="7300913" cy="59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2876</TotalTime>
  <Words>124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Akhbar MT</vt:lpstr>
      <vt:lpstr>Arial</vt:lpstr>
      <vt:lpstr>Bell MT</vt:lpstr>
      <vt:lpstr>Calibri</vt:lpstr>
      <vt:lpstr>Courier New</vt:lpstr>
      <vt:lpstr>Times New Roman</vt:lpstr>
      <vt:lpstr>Office Theme</vt:lpstr>
      <vt:lpstr>1_Office Theme</vt:lpstr>
      <vt:lpstr>Advance  Electronic I THIRD YEAR</vt:lpstr>
      <vt:lpstr>Frequency Response</vt:lpstr>
      <vt:lpstr>MILLER EFFECT CAPACITANCE</vt:lpstr>
      <vt:lpstr>HIGH-FREQUENCY RESPONSE—BJT AMPLIFIER</vt:lpstr>
      <vt:lpstr>PowerPoint Presentation</vt:lpstr>
      <vt:lpstr>h fe (or B) Variation</vt:lpstr>
      <vt:lpstr>HIGH-FREQUENCY RESPONSE—FET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</dc:title>
  <dc:creator>abbasw</dc:creator>
  <cp:lastModifiedBy>abbasw</cp:lastModifiedBy>
  <cp:revision>73</cp:revision>
  <dcterms:created xsi:type="dcterms:W3CDTF">2017-10-15T11:51:09Z</dcterms:created>
  <dcterms:modified xsi:type="dcterms:W3CDTF">2018-11-11T15:47:58Z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2017-10-15T00:00:00Z</vt:filetime>
  </property>
</Properties>
</file>